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17" r:id="rId3"/>
    <p:sldId id="1018" r:id="rId4"/>
    <p:sldId id="1038" r:id="rId5"/>
    <p:sldId id="1039" r:id="rId6"/>
    <p:sldId id="1040" r:id="rId7"/>
    <p:sldId id="1019" r:id="rId8"/>
    <p:sldId id="1020" r:id="rId9"/>
    <p:sldId id="1024" r:id="rId10"/>
    <p:sldId id="1025" r:id="rId11"/>
    <p:sldId id="1026" r:id="rId12"/>
    <p:sldId id="1027" r:id="rId13"/>
    <p:sldId id="1041" r:id="rId14"/>
    <p:sldId id="1032" r:id="rId15"/>
    <p:sldId id="1033" r:id="rId16"/>
    <p:sldId id="1042" r:id="rId17"/>
    <p:sldId id="1043" r:id="rId18"/>
    <p:sldId id="1044" r:id="rId19"/>
    <p:sldId id="1045" r:id="rId20"/>
    <p:sldId id="1046" r:id="rId21"/>
    <p:sldId id="1034" r:id="rId22"/>
    <p:sldId id="1035"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中国革命传统作品研习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别了</a:t>
            </a:r>
            <a:r>
              <a:rPr lang="zh-CN" altLang="en-US" sz="4800" b="0">
                <a:solidFill>
                  <a:srgbClr val="000000"/>
                </a:solidFill>
                <a:latin typeface="宋体" panose="02010600030101010101" pitchFamily="2" charset="-122"/>
                <a:cs typeface="微软雅黑" panose="020B0503020204020204" pitchFamily="34" charset="-122"/>
              </a:rPr>
              <a:t>，</a:t>
            </a:r>
            <a:r>
              <a:rPr lang="zh-CN" altLang="en-US" sz="4800" b="0" smtClean="0">
                <a:solidFill>
                  <a:srgbClr val="000000"/>
                </a:solidFill>
                <a:latin typeface="宋体" panose="02010600030101010101" pitchFamily="2" charset="-122"/>
                <a:cs typeface="微软雅黑" panose="020B0503020204020204" pitchFamily="34" charset="-122"/>
              </a:rPr>
              <a:t>“</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不列颠尼亚</a:t>
            </a:r>
            <a:r>
              <a:rPr lang="zh-CN" altLang="en-US" sz="4800" b="0" smtClean="0">
                <a:solidFill>
                  <a:srgbClr val="000000"/>
                </a:solidFill>
                <a:latin typeface="宋体" panose="02010600030101010101" pitchFamily="2" charset="-122"/>
                <a:cs typeface="微软雅黑" panose="020B0503020204020204" pitchFamily="34" charset="-122"/>
              </a:rPr>
              <a:t>”</a:t>
            </a:r>
            <a:endParaRPr lang="en-US" altLang="zh-CN" sz="4800" b="0" smtClean="0">
              <a:solidFill>
                <a:srgbClr val="000000"/>
              </a:solidFill>
              <a:latin typeface="宋体" panose="02010600030101010101" pitchFamily="2"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县委书记的榜样</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焦裕禄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562532621"/>
              </p:ext>
            </p:extLst>
          </p:nvPr>
        </p:nvGraphicFramePr>
        <p:xfrm>
          <a:off x="334566" y="980728"/>
          <a:ext cx="11521280" cy="4829195"/>
        </p:xfrm>
        <a:graphic>
          <a:graphicData uri="http://schemas.openxmlformats.org/drawingml/2006/table">
            <a:tbl>
              <a:tblPr firstRow="1" firstCol="1" bandRow="1"/>
              <a:tblGrid>
                <a:gridCol w="1440160">
                  <a:extLst>
                    <a:ext uri="{9D8B030D-6E8A-4147-A177-3AD203B41FA5}">
                      <a16:colId xmlns:a16="http://schemas.microsoft.com/office/drawing/2014/main" val="3295554112"/>
                    </a:ext>
                  </a:extLst>
                </a:gridCol>
                <a:gridCol w="10081120">
                  <a:extLst>
                    <a:ext uri="{9D8B030D-6E8A-4147-A177-3AD203B41FA5}">
                      <a16:colId xmlns:a16="http://schemas.microsoft.com/office/drawing/2014/main" val="3981435218"/>
                    </a:ext>
                  </a:extLst>
                </a:gridCol>
              </a:tblGrid>
              <a:tr h="543981">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　审美鉴赏与创造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2776509792"/>
                  </a:ext>
                </a:extLst>
              </a:tr>
              <a:tr h="4280555">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两则材料都围绕</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谈论了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涉及</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内容，但阐述的侧重点不同。请结合材料简要分析。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请根据材料二，简要说明</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与</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的理解有何不同。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材料一和材料二在论证上有什么异同？请概括说明。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在对</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问题的认识上，</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和</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的观点有何不同？请结合材料</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简要</a:t>
                      </a: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材料一和材料二对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的内涵界定有何异同？请比较分析。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268134669"/>
                  </a:ext>
                </a:extLst>
              </a:tr>
            </a:tbl>
          </a:graphicData>
        </a:graphic>
      </p:graphicFrame>
    </p:spTree>
    <p:extLst>
      <p:ext uri="{BB962C8B-B14F-4D97-AF65-F5344CB8AC3E}">
        <p14:creationId xmlns:p14="http://schemas.microsoft.com/office/powerpoint/2010/main" val="3937615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4524315"/>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比较材料异同题解题</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三步骤</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第一步：审读题干，明确答题方向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题干具有指示性，学生要认认真真审读题干，揣摩命题者的意图，明确要筛选比较哪方面的信息：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比较材料的内容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题目涉及的材料都是针对某一现象或某一事件的，但材料内容的侧重点、论述的角度往往有细微的差别。因为文本的出处不一样。解答此类题目，既需要提炼概括每则材料的主要内容，还需要关注每则材料的出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比较材料的深度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就评论来说，仅就材料事实进行陈述，典型的特征是仅有时间、地点、人物、事件等材料要素；而有的文本，除这些材料要素之外，还有深厚的事件背景、原因分析和结果预测。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比较材料的宽度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所谓材料的宽度，就是材料涉及的方面。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第二步：依据要求，筛选有效信息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在材料中搜寻相关答题区域，并精读深析有关文字。首先分清层次，</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确定关键词语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写这段文字，挖掘文字背后隐含的信息；然后仔细筛选相关内容。在不同的材料里，分别</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圈点出</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相同</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不相同</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的相关语句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第三步：整合归纳，分层规范作答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91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把筛选出来的相关内容进行比较、整合归纳，使之成为符合题干要求的答案，最好分条作答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答题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模板：</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明确题意＋材料中划定相关答题区域＋筛选归纳整合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9276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《别了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不列颠尼亚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信息类阅读拓展提优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3235514"/>
            <a:ext cx="2015490" cy="370840"/>
          </a:xfrm>
          <a:prstGeom prst="rect">
            <a:avLst/>
          </a:prstGeom>
        </p:spPr>
      </p:pic>
      <p:pic>
        <p:nvPicPr>
          <p:cNvPr id="5" name="手指.EPS" descr="id:2147488661;FounderCES"/>
          <p:cNvPicPr/>
          <p:nvPr/>
        </p:nvPicPr>
        <p:blipFill>
          <a:blip r:embed="rId3"/>
          <a:stretch>
            <a:fillRect/>
          </a:stretch>
        </p:blipFill>
        <p:spPr>
          <a:xfrm>
            <a:off x="2406267" y="3298469"/>
            <a:ext cx="601648" cy="261744"/>
          </a:xfrm>
          <a:prstGeom prst="rect">
            <a:avLst/>
          </a:prstGeom>
        </p:spPr>
      </p:pic>
    </p:spTree>
    <p:extLst>
      <p:ext uri="{BB962C8B-B14F-4D97-AF65-F5344CB8AC3E}">
        <p14:creationId xmlns:p14="http://schemas.microsoft.com/office/powerpoint/2010/main" val="2095153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970318"/>
          </a:xfrm>
        </p:spPr>
        <p:txBody>
          <a:bodyPr/>
          <a:lstStyle/>
          <a:p>
            <a:pPr hangingPunct="0">
              <a:spcAft>
                <a:spcPts val="0"/>
              </a:spcAft>
            </a:pPr>
            <a:r>
              <a:rPr lang="en-US"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西方侵略者只要在东方一个海岸上架起几尊大炮就可霸占一个国家的时代是一去不复返了。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彭德怀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在现在这个世界上，我们若不强大起来，不建成社会主义的现代化国家，就要受帝国主义的欺侮。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周恩来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我们有力的道德就是通过奋斗取得物质上的成功；这种道德既适用于国家，也适用于个人。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罗</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素</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今用义为政于国家，人民必众，刑政必治，社稷必安。所以贵良宝者，可以利民也，而义可以利人。故曰：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义，天下之良宝也。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墨子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苟利国家生死以，岂因祸福避趋之。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林则徐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神圣的工作在每个人的日常事务里，理想的前途在于一点一滴做起。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谢觉哉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夫能遗其身，然后能无私， 无私然后能至公，至公然后以天下为心矣，道可行矣。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我怀着比我自己的生命更大的尊敬、神圣和严肃，去爱国家的利益。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莎士比亚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真正的爱国主义不应该表现在漂亮的话上，而应该表现在为祖国谋福利，为人民谋福利的行动上。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杜勃罗留波夫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年轻时，我的生命有如一朵花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春天的轻风来到她的门前乞求时，从她的丰盛中飘落一两片花瓣，她你从未感到这是损失。现在，韶华已逝，我的生命有如一个果子，已经没有什么东西可以分让，只等待着将她和丰满甜美的全部负担一起奉献出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泰戈尔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25940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身为中国人，在外要为国家争气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伍淑清成长于豪门，本可以无忧无虑地享受生活，但她坚持发展自己的事业，积累商业经验，最终吃到了中外合资的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第一只螃蟹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，这些年来她也一直投身慈善事业，致力于青少年教育和两地的文化交流。虽然已经年过七旬，但她依然平静从容，从未打算放慢脚步。这得益于在父母熏陶下形成的浓厚的家国情怀，也是因为勤劳务实的家风。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1999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伍淑清的祖父一代就离开祖国，前往海外谋生，在伍家长辈生活的时代，祖国积贫积弱，他们和祖国共同经历过许多磨难，所以任何时候都心系祖国。这更让他们意识到身为中国人，在外要为国争气。伍淑清出国读书时，父母对她唯一的要求就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到了外国给家里写信，一定要写中文，不要忘记你是中国人。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在这种教育环境下长大的伍淑清，在美国用两年半的时间学完了四年的课程，并成为首位被评为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优秀学生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的中国学生。从学生时代起，她就积极为祖国发声。伍淑清坚信：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我觉得中国人在海外表现出自己是中国人，这个很重要。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01552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在香港回归后，伍淑清致力于香港和内地的交流合作。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多年来，伍氏家族为内地教育文化事业捐资超过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亿港元，而伍淑清本人也在香港和内地不同城市之间穿梭往返了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多次，亲力亲为帮扶贫困地区发展教育；自香港回归以后，她成立了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中华青少年历史文化教育基金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，组织香港年轻人赴内地学习交流。活动之密集、规模之大、坚持之久，在两地青少年文化交流中无出其右。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8469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32125" y="4653552"/>
            <a:ext cx="999059" cy="416916"/>
          </a:xfrm>
          <a:prstGeom prst="rect">
            <a:avLst/>
          </a:prstGeom>
        </p:spPr>
      </p:pic>
      <p:pic>
        <p:nvPicPr>
          <p:cNvPr id="9" name="图片 8"/>
          <p:cNvPicPr>
            <a:picLocks noChangeAspect="1"/>
          </p:cNvPicPr>
          <p:nvPr/>
        </p:nvPicPr>
        <p:blipFill>
          <a:blip r:embed="rId2"/>
          <a:stretch>
            <a:fillRect/>
          </a:stretch>
        </p:blipFill>
        <p:spPr>
          <a:xfrm>
            <a:off x="433733" y="4119363"/>
            <a:ext cx="999059" cy="416916"/>
          </a:xfrm>
          <a:prstGeom prst="rect">
            <a:avLst/>
          </a:prstGeom>
        </p:spPr>
      </p:pic>
      <p:sp>
        <p:nvSpPr>
          <p:cNvPr id="2" name="内容占位符 1"/>
          <p:cNvSpPr>
            <a:spLocks noGrp="1"/>
          </p:cNvSpPr>
          <p:nvPr>
            <p:ph idx="1"/>
          </p:nvPr>
        </p:nvSpPr>
        <p:spPr>
          <a:xfrm>
            <a:off x="360854" y="1781869"/>
            <a:ext cx="11485848" cy="3416320"/>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毫不犹豫</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不假思索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毫不犹豫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：形容人在处理事情上非常果断，没有片刻迟疑。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不假思索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：用不着想，形容说话做事迅速。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行动迅速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强调不迟疑。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不假思索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强调不思考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3">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4" name="21XBS1.EPS" descr="id:2147488597;FounderCES"/>
          <p:cNvPicPr/>
          <p:nvPr/>
        </p:nvPicPr>
        <p:blipFill>
          <a:blip r:embed="rId4">
            <a:clrChange>
              <a:clrFrom>
                <a:srgbClr val="FFFFFF"/>
              </a:clrFrom>
              <a:clrTo>
                <a:srgbClr val="FFFFFF">
                  <a:alpha val="0"/>
                </a:srgbClr>
              </a:clrTo>
            </a:clrChange>
          </a:blip>
          <a:stretch>
            <a:fillRect/>
          </a:stretch>
        </p:blipFill>
        <p:spPr>
          <a:xfrm>
            <a:off x="347911" y="1329398"/>
            <a:ext cx="2016224" cy="371410"/>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焦裕禄的</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三同</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兰考县地处豫东黄河故道，是个饱受风沙、盐碱、内涝之患的老灾区。在带领全县人民封沙、治水、改地的斗争中，焦裕禄身先士卒，以身作则。风沙最大的时候，他带头去查风口，探流沙；大雨瓢泼的时候，他带头蹚着齐腰深的水察看洪水流势；风雪铺天盖地的时候，他率领干部访贫问苦，登门为群众送救济粮款。他主张干部深入群众，调查第一手资料，和群众融为一体，杜绝干部特殊化，并提出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的做法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同住、同吃、同劳动。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62798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3416320"/>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年轻人抢着要学杭州话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近日，在周五的夜晚上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夜校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成了杭州不少年轻人的新时尚。浙江省文化馆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年新开的一门课程很有意思，那就是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春季杭州话普及班。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这门课的学生都是年轻人。据省文化馆的工作人员介绍，杭州话普及这门课，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人报名，而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年的报名人数达到了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人要竞争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个入学名额，刚开放申请资格的时候，名额瞬间被抢完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518007" y="813452"/>
            <a:ext cx="2015490" cy="388620"/>
          </a:xfrm>
          <a:prstGeom prst="rect">
            <a:avLst/>
          </a:prstGeom>
        </p:spPr>
      </p:pic>
      <p:grpSp>
        <p:nvGrpSpPr>
          <p:cNvPr id="8" name="组合 7"/>
          <p:cNvGrpSpPr/>
          <p:nvPr/>
        </p:nvGrpSpPr>
        <p:grpSpPr>
          <a:xfrm>
            <a:off x="518007" y="1309156"/>
            <a:ext cx="872415" cy="461665"/>
            <a:chOff x="342748" y="1248196"/>
            <a:chExt cx="872415" cy="461665"/>
          </a:xfrm>
        </p:grpSpPr>
        <p:pic>
          <p:nvPicPr>
            <p:cNvPr id="7" name="BS25.EPS" descr="id:2147488689;FounderCES"/>
            <p:cNvPicPr/>
            <p:nvPr/>
          </p:nvPicPr>
          <p:blipFill>
            <a:blip r:embed="rId3"/>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endParaRPr lang="zh-CN" altLang="en-US">
                <a:solidFill>
                  <a:schemeClr val="bg1"/>
                </a:solidFill>
              </a:endParaRPr>
            </a:p>
          </p:txBody>
        </p:sp>
      </p:grpSp>
    </p:spTree>
    <p:extLst>
      <p:ext uri="{BB962C8B-B14F-4D97-AF65-F5344CB8AC3E}">
        <p14:creationId xmlns:p14="http://schemas.microsoft.com/office/powerpoint/2010/main" val="2043170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学会和学好是两个概念，想要学好的话，就要多注意杭州话里的小细节。比如，杭州人不怎么说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喜欢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，而是说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欢喜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；称呼哥们儿为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弟兄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，而不是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兄弟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喝茶喝酒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会说成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吃茶吃酒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说起为什么要来学杭州话，学生们各有各的说法。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来自河南的小章在杭州某高校规划专业工作，因为经常要去基层调研，她就想学点杭州话，方便工作。小吴是杭州丁桥人，她说她们那里的方言和萧山方言比较接近，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希望趁着这个机会学下老杭州方言，争取做到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无缝切换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学会方言，是一个人在一座城市生活过的重要痕迹。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我觉得方言的真正价值，就是无论走多远，方言不会让你忘记自己从哪里出发。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任课老师说。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乡愁与归属感</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文化传承与创新</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个人奋斗与家乡情怀</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881561"/>
            <a:ext cx="1296144" cy="416916"/>
          </a:xfrm>
          <a:prstGeom prst="rect">
            <a:avLst/>
          </a:prstGeom>
        </p:spPr>
      </p:pic>
      <p:sp>
        <p:nvSpPr>
          <p:cNvPr id="2" name="内容占位符 1"/>
          <p:cNvSpPr>
            <a:spLocks noGrp="1"/>
          </p:cNvSpPr>
          <p:nvPr>
            <p:ph idx="1"/>
          </p:nvPr>
        </p:nvSpPr>
        <p:spPr>
          <a:xfrm>
            <a:off x="360854" y="746120"/>
            <a:ext cx="11485848" cy="2238241"/>
          </a:xfrm>
        </p:spPr>
        <p:txBody>
          <a:bodyPr/>
          <a:lstStyle/>
          <a:p>
            <a:pPr lvl="0"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面对水下情况不明的车辆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派出所教导员刘俊</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毫不犹豫</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脱下警服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不畏严寒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纵身跳入冰冷的水中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游向事故车辆检查车内情况。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当被问到真心包子铺的开张时间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戴勇夫妇</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不假思索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、异口同声地说出了这个日子。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转眼间十年了。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回忆起过往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戴勇百感交集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24680" y="4184876"/>
            <a:ext cx="1296144" cy="416916"/>
          </a:xfrm>
          <a:prstGeom prst="rect">
            <a:avLst/>
          </a:prstGeom>
        </p:spPr>
      </p:pic>
      <p:pic>
        <p:nvPicPr>
          <p:cNvPr id="3" name="图片 2"/>
          <p:cNvPicPr>
            <a:picLocks noChangeAspect="1"/>
          </p:cNvPicPr>
          <p:nvPr/>
        </p:nvPicPr>
        <p:blipFill>
          <a:blip r:embed="rId2"/>
          <a:stretch>
            <a:fillRect/>
          </a:stretch>
        </p:blipFill>
        <p:spPr>
          <a:xfrm>
            <a:off x="432125" y="3090040"/>
            <a:ext cx="999059" cy="416916"/>
          </a:xfrm>
          <a:prstGeom prst="rect">
            <a:avLst/>
          </a:prstGeom>
        </p:spPr>
      </p:pic>
      <p:pic>
        <p:nvPicPr>
          <p:cNvPr id="4" name="图片 3"/>
          <p:cNvPicPr>
            <a:picLocks noChangeAspect="1"/>
          </p:cNvPicPr>
          <p:nvPr/>
        </p:nvPicPr>
        <p:blipFill>
          <a:blip r:embed="rId2"/>
          <a:stretch>
            <a:fillRect/>
          </a:stretch>
        </p:blipFill>
        <p:spPr>
          <a:xfrm>
            <a:off x="433733" y="2555851"/>
            <a:ext cx="999059" cy="416916"/>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铺天盖地</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漫山遍野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铺天盖地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：形容声势大，来势猛，到处都是。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漫山遍野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：遍布山野，形容很多。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二者都有范围广的意思。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铺天盖地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既可以形容具体事物，也可以形容抽象的事物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如谣言等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漫山遍野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只能形容具体事物。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宿州市总工会认真组织、层层发动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铺天盖地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地宣传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努力做好就业援助的宣传工作。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漫步在黔东南州各地的山间步道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绵绵起伏的山岗上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漫山遍野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的油茶树迎风招展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村民三三两两分散其间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忙着为茶树覆土、施肥、剪枝等。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1413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3617865"/>
            <a:ext cx="1296144" cy="416916"/>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有口皆碑</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比喻人人称赞。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冉冉升起</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慢慢地升起。冉冉，慢慢地。一般形容太阳、旗帜等。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自力更生</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不依赖外力，靠自己的力量把事情办起来。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滔滔不绝</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像流水那样毫不间断。也可指话很多，说起来没完。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丹</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罗斯嘉德发明的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雾霾塔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是一种利用静电吸附尘粒原理的环保装置，脏空气</a:t>
            </a:r>
            <a:r>
              <a:rPr lang="zh-CN" altLang="zh-CN" b="1">
                <a:solidFill>
                  <a:srgbClr val="C00000"/>
                </a:solidFill>
                <a:latin typeface="Times New Roman" panose="02020603050405020304" pitchFamily="18" charset="0"/>
                <a:ea typeface="宋体" panose="02010600030101010101" pitchFamily="2" charset="-122"/>
                <a:cs typeface="Times New Roman" panose="02020603050405020304" pitchFamily="18" charset="0"/>
              </a:rPr>
              <a:t>滔滔不绝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地从塔顶进入后，能在塔中间得到净化。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句子加点成语的使用不正确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这里用来形容脏空气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属于用错对象。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8427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881561"/>
            <a:ext cx="1296144" cy="416916"/>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他的判断力和操作能力</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有口皆碑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火红的太阳从东方</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冉冉升起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既要</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自力更生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又要博采众长。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每次和他谈起这个话题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他总是</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滔滔不绝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能说上几个小时。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0495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4524315"/>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消　　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消息是新闻报道中使用最多的一种文体，具有及时、简明、真实的特征。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消息的结构包括标题、导语、主体、背景和结语五个部分。标题，是新闻的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眼睛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提纲挈领，浓缩文意，因此，新闻标题必须简洁、确切、醒目，即要用简明的语言概括出所报道的主要内容，点明其意义。新闻标题的主标题旨在揭示消息的主题或重要新闻事实，副标题用于补充说明情况或指出内容范围、做出内容提要等。导语放在开头，概述新闻的主要内容或事实，鲜明地揭示新闻的中心。</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消息一般包括时间、地点、人物、事件、原因、结果六要素</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604;FounderCES"/>
          <p:cNvPicPr/>
          <p:nvPr/>
        </p:nvPicPr>
        <p:blipFill>
          <a:blip r:embed="rId2">
            <a:clrChange>
              <a:clrFrom>
                <a:srgbClr val="000000">
                  <a:alpha val="0"/>
                </a:srgbClr>
              </a:clrFrom>
              <a:clrTo>
                <a:srgbClr val="000000">
                  <a:alpha val="0"/>
                </a:srgbClr>
              </a:clrTo>
            </a:clrChange>
          </a:blip>
          <a:stretch>
            <a:fillRect/>
          </a:stretch>
        </p:blipFill>
        <p:spPr>
          <a:xfrm>
            <a:off x="478582" y="763584"/>
            <a:ext cx="2015490" cy="388620"/>
          </a:xfrm>
          <a:prstGeom prst="rect">
            <a:avLst/>
          </a:prstGeom>
        </p:spPr>
      </p:pic>
      <p:grpSp>
        <p:nvGrpSpPr>
          <p:cNvPr id="10" name="组合 9"/>
          <p:cNvGrpSpPr/>
          <p:nvPr/>
        </p:nvGrpSpPr>
        <p:grpSpPr>
          <a:xfrm>
            <a:off x="478583" y="1393550"/>
            <a:ext cx="1460162" cy="461665"/>
            <a:chOff x="345811" y="1394670"/>
            <a:chExt cx="1460162" cy="461665"/>
          </a:xfrm>
        </p:grpSpPr>
        <p:pic>
          <p:nvPicPr>
            <p:cNvPr id="4" name="BS23A.EPS" descr="id:2147488611;FounderCES"/>
            <p:cNvPicPr/>
            <p:nvPr/>
          </p:nvPicPr>
          <p:blipFill>
            <a:blip r:embed="rId3"/>
            <a:stretch>
              <a:fillRect/>
            </a:stretch>
          </p:blipFill>
          <p:spPr>
            <a:xfrm>
              <a:off x="345811" y="1412776"/>
              <a:ext cx="1460162" cy="432048"/>
            </a:xfrm>
            <a:prstGeom prst="rect">
              <a:avLst/>
            </a:prstGeom>
          </p:spPr>
        </p:pic>
        <p:sp>
          <p:nvSpPr>
            <p:cNvPr id="9" name="矩形 8"/>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人 物 通 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人物通讯是用来报道特定人物的一种新闻体裁，以写人物的思想和事迹为主。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通讯一般有</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一个或几个中心人物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。写作人物通讯的关键是抓住人物的特点，揭示出具有鲜明个性特征的人物的情怀和思想境界。</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人物通讯要求写作中既见事，又见人，通过典型事例表现人物的精神风貌。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常见的写法有：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通过矛盾冲突表现人物的思想境界；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通过人物的行动、对话等表现人物的性格特征；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通过细节描写、心理刻画等展示人物的内心世界。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349821"/>
            <a:ext cx="11485848" cy="576248"/>
          </a:xfrm>
        </p:spPr>
        <p:txBody>
          <a:bodyPr/>
          <a:lstStyle/>
          <a:p>
            <a:pPr algn="ctr" hangingPunct="0">
              <a:spcAft>
                <a:spcPts val="0"/>
              </a:spcAft>
            </a:pP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信息类文本阅读之比较材料的异同与</a:t>
            </a:r>
            <a:r>
              <a:rPr lang="zh-CN" altLang="zh-CN" b="1"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侧重点</a:t>
            </a:r>
            <a:endParaRPr lang="en-US" altLang="zh-CN" b="1"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 name="高考戳考点.EPS" descr="id:2147488625;FounderCES"/>
          <p:cNvPicPr/>
          <p:nvPr/>
        </p:nvPicPr>
        <p:blipFill>
          <a:blip r:embed="rId2"/>
          <a:stretch>
            <a:fillRect/>
          </a:stretch>
        </p:blipFill>
        <p:spPr>
          <a:xfrm>
            <a:off x="3722846" y="755826"/>
            <a:ext cx="4744720" cy="485775"/>
          </a:xfrm>
          <a:prstGeom prst="rect">
            <a:avLst/>
          </a:prstGeom>
        </p:spPr>
      </p:pic>
      <p:pic>
        <p:nvPicPr>
          <p:cNvPr id="8" name="分析.EPS" descr="id:2147488632;FounderCES"/>
          <p:cNvPicPr/>
          <p:nvPr/>
        </p:nvPicPr>
        <p:blipFill>
          <a:blip r:embed="rId3"/>
          <a:stretch>
            <a:fillRect/>
          </a:stretch>
        </p:blipFill>
        <p:spPr>
          <a:xfrm>
            <a:off x="342748" y="20608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2169178772"/>
              </p:ext>
            </p:extLst>
          </p:nvPr>
        </p:nvGraphicFramePr>
        <p:xfrm>
          <a:off x="343711" y="2636912"/>
          <a:ext cx="11502992" cy="3003808"/>
        </p:xfrm>
        <a:graphic>
          <a:graphicData uri="http://schemas.openxmlformats.org/drawingml/2006/table">
            <a:tbl>
              <a:tblPr firstRow="1" firstCol="1" bandRow="1"/>
              <a:tblGrid>
                <a:gridCol w="1431015">
                  <a:extLst>
                    <a:ext uri="{9D8B030D-6E8A-4147-A177-3AD203B41FA5}">
                      <a16:colId xmlns:a16="http://schemas.microsoft.com/office/drawing/2014/main" val="2854701497"/>
                    </a:ext>
                  </a:extLst>
                </a:gridCol>
                <a:gridCol w="10071977">
                  <a:extLst>
                    <a:ext uri="{9D8B030D-6E8A-4147-A177-3AD203B41FA5}">
                      <a16:colId xmlns:a16="http://schemas.microsoft.com/office/drawing/2014/main" val="2570270056"/>
                    </a:ext>
                  </a:extLst>
                </a:gridCol>
              </a:tblGrid>
              <a:tr h="60076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　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C444"/>
                      </a:solidFill>
                      <a:prstDash val="solid"/>
                      <a:round/>
                      <a:headEnd type="none" w="med" len="med"/>
                      <a:tailEnd type="none" w="med" len="med"/>
                    </a:lnB>
                  </a:tcPr>
                </a:tc>
                <a:extLst>
                  <a:ext uri="{0D108BD9-81ED-4DB2-BD59-A6C34878D82A}">
                    <a16:rowId xmlns:a16="http://schemas.microsoft.com/office/drawing/2014/main" val="527467442"/>
                  </a:ext>
                </a:extLst>
              </a:tr>
              <a:tr h="240304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581660"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信息类文本阅读选用的材料，往往是围绕同一话题而呈现出来的多则材料。这些材料虽话题相同，但侧重点各异。比较材料异同题就是要扣住这</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同</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中之</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，或要求比较</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事实</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异同，或要求比较</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观点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异同，考查角度虽不同，但其解题流程相同。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C444"/>
                      </a:solidFill>
                      <a:prstDash val="solid"/>
                      <a:round/>
                      <a:headEnd type="none" w="med" len="med"/>
                      <a:tailEnd type="none" w="med" len="med"/>
                    </a:lnL>
                    <a:lnR w="12700" cap="flat" cmpd="sng" algn="ctr">
                      <a:solidFill>
                        <a:srgbClr val="71C444"/>
                      </a:solidFill>
                      <a:prstDash val="solid"/>
                      <a:round/>
                      <a:headEnd type="none" w="med" len="med"/>
                      <a:tailEnd type="none" w="med" len="med"/>
                    </a:lnR>
                    <a:lnT w="12700" cap="flat" cmpd="sng" algn="ctr">
                      <a:solidFill>
                        <a:srgbClr val="71C4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510091004"/>
                  </a:ext>
                </a:extLst>
              </a:tr>
            </a:tbl>
          </a:graphicData>
        </a:graphic>
      </p:graphicFrame>
    </p:spTree>
    <p:extLst>
      <p:ext uri="{BB962C8B-B14F-4D97-AF65-F5344CB8AC3E}">
        <p14:creationId xmlns:p14="http://schemas.microsoft.com/office/powerpoint/2010/main" val="3181492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2109</Words>
  <Application>Microsoft Office PowerPoint</Application>
  <PresentationFormat>自定义</PresentationFormat>
  <Paragraphs>94</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仿宋</vt: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379</cp:revision>
  <dcterms:created xsi:type="dcterms:W3CDTF">2020-11-06T05:24:00Z</dcterms:created>
  <dcterms:modified xsi:type="dcterms:W3CDTF">2025-06-24T14:27:45Z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